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0"/>
  </p:notesMasterIdLst>
  <p:sldIdLst>
    <p:sldId id="256" r:id="rId2"/>
    <p:sldId id="257" r:id="rId3"/>
    <p:sldId id="261" r:id="rId4"/>
    <p:sldId id="262" r:id="rId5"/>
    <p:sldId id="305" r:id="rId6"/>
    <p:sldId id="306" r:id="rId7"/>
    <p:sldId id="310" r:id="rId8"/>
    <p:sldId id="258" r:id="rId9"/>
    <p:sldId id="307" r:id="rId10"/>
    <p:sldId id="314" r:id="rId11"/>
    <p:sldId id="315" r:id="rId12"/>
    <p:sldId id="316" r:id="rId13"/>
    <p:sldId id="317" r:id="rId14"/>
    <p:sldId id="318" r:id="rId15"/>
    <p:sldId id="311" r:id="rId16"/>
    <p:sldId id="312" r:id="rId17"/>
    <p:sldId id="313" r:id="rId18"/>
    <p:sldId id="309" r:id="rId19"/>
  </p:sldIdLst>
  <p:sldSz cx="9144000" cy="5143500" type="screen16x9"/>
  <p:notesSz cx="6858000" cy="9144000"/>
  <p:embeddedFontLst>
    <p:embeddedFont>
      <p:font typeface="Consolas" panose="020B0609020204030204" pitchFamily="49"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ExtraBold" panose="00000900000000000000" pitchFamily="2" charset="0"/>
      <p:bold r:id="rId29"/>
      <p:boldItalic r:id="rId30"/>
    </p:embeddedFont>
    <p:embeddedFont>
      <p:font typeface="Montserrat ExtraLight" panose="000003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047376-5476-41D5-9CFB-0257576645BA}">
  <a:tblStyle styleId="{2D047376-5476-41D5-9CFB-0257576645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8" d="100"/>
          <a:sy n="88" d="100"/>
        </p:scale>
        <p:origin x="6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859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014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070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056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3304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0" r:id="rId7"/>
    <p:sldLayoutId id="214748367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ueleconomy.gov/feg/download.s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dirty="0"/>
              <a:t>Predicting and Analyzing Fuel Efficiency</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Esslam Mumen</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Progress Meeting</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899C-5AED-825E-9EAC-380D48E7EE84}"/>
              </a:ext>
            </a:extLst>
          </p:cNvPr>
          <p:cNvSpPr>
            <a:spLocks noGrp="1"/>
          </p:cNvSpPr>
          <p:nvPr>
            <p:ph type="title"/>
          </p:nvPr>
        </p:nvSpPr>
        <p:spPr/>
        <p:txBody>
          <a:bodyPr/>
          <a:lstStyle/>
          <a:p>
            <a:r>
              <a:rPr lang="en-US" dirty="0"/>
              <a:t>The Correlation Matrix</a:t>
            </a:r>
            <a:endParaRPr lang="ar-SA" dirty="0"/>
          </a:p>
        </p:txBody>
      </p:sp>
      <p:sp>
        <p:nvSpPr>
          <p:cNvPr id="3" name="Text Placeholder 2">
            <a:extLst>
              <a:ext uri="{FF2B5EF4-FFF2-40B4-BE49-F238E27FC236}">
                <a16:creationId xmlns:a16="http://schemas.microsoft.com/office/drawing/2014/main" id="{F7D60517-9D04-3710-E31F-1580520FF2F8}"/>
              </a:ext>
            </a:extLst>
          </p:cNvPr>
          <p:cNvSpPr>
            <a:spLocks noGrp="1"/>
          </p:cNvSpPr>
          <p:nvPr>
            <p:ph type="body" idx="1"/>
          </p:nvPr>
        </p:nvSpPr>
        <p:spPr/>
        <p:txBody>
          <a:bodyPr/>
          <a:lstStyle/>
          <a:p>
            <a:r>
              <a:rPr lang="en-US" dirty="0"/>
              <a:t>As evident, the higher the cylinder or displacement for</a:t>
            </a:r>
          </a:p>
          <a:p>
            <a:pPr marL="155575" indent="0">
              <a:buNone/>
            </a:pPr>
            <a:r>
              <a:rPr lang="en-US" dirty="0"/>
              <a:t>the car, the more the carbon emissions.</a:t>
            </a:r>
          </a:p>
          <a:p>
            <a:pPr marL="155575" indent="0">
              <a:buNone/>
            </a:pPr>
            <a:endParaRPr lang="en-US" dirty="0"/>
          </a:p>
          <a:p>
            <a:r>
              <a:rPr lang="en-US" dirty="0"/>
              <a:t>There is also an inverse relationship between mpg and </a:t>
            </a:r>
          </a:p>
          <a:p>
            <a:pPr marL="155575" indent="0">
              <a:buNone/>
            </a:pPr>
            <a:r>
              <a:rPr lang="en-US" dirty="0"/>
              <a:t>Greenhouse emissions.</a:t>
            </a:r>
          </a:p>
          <a:p>
            <a:pPr marL="155575" indent="0">
              <a:buNone/>
            </a:pPr>
            <a:endParaRPr lang="en-US" dirty="0"/>
          </a:p>
          <a:p>
            <a:r>
              <a:rPr lang="en-US" dirty="0"/>
              <a:t>Displacement has a direct correlation with cylinders, since</a:t>
            </a:r>
          </a:p>
          <a:p>
            <a:pPr marL="155575" indent="0">
              <a:buNone/>
            </a:pPr>
            <a:r>
              <a:rPr lang="en-US" dirty="0"/>
              <a:t>as  the cylinder increase, the engine volume increases as well.</a:t>
            </a:r>
          </a:p>
          <a:p>
            <a:pPr marL="155575" indent="0">
              <a:buNone/>
            </a:pPr>
            <a:endParaRPr lang="en-US" dirty="0"/>
          </a:p>
          <a:p>
            <a:r>
              <a:rPr lang="en-US" dirty="0"/>
              <a:t>Interestingly, the carbon emission metric is directly correlated</a:t>
            </a:r>
          </a:p>
          <a:p>
            <a:pPr marL="155575" indent="0">
              <a:buNone/>
            </a:pPr>
            <a:r>
              <a:rPr lang="en-US" dirty="0"/>
              <a:t>with the greenhouse emission but not the air pollution score.</a:t>
            </a:r>
          </a:p>
          <a:p>
            <a:pPr marL="155575" indent="0">
              <a:buNone/>
            </a:pPr>
            <a:endParaRPr lang="en-US" dirty="0"/>
          </a:p>
        </p:txBody>
      </p:sp>
      <p:pic>
        <p:nvPicPr>
          <p:cNvPr id="5" name="Picture 4">
            <a:extLst>
              <a:ext uri="{FF2B5EF4-FFF2-40B4-BE49-F238E27FC236}">
                <a16:creationId xmlns:a16="http://schemas.microsoft.com/office/drawing/2014/main" id="{8B27B618-DB0B-C223-29EA-C762F1A8AD35}"/>
              </a:ext>
            </a:extLst>
          </p:cNvPr>
          <p:cNvPicPr>
            <a:picLocks noChangeAspect="1"/>
          </p:cNvPicPr>
          <p:nvPr/>
        </p:nvPicPr>
        <p:blipFill rotWithShape="1">
          <a:blip r:embed="rId2"/>
          <a:srcRect l="5953" t="23170" r="50866" b="11873"/>
          <a:stretch/>
        </p:blipFill>
        <p:spPr>
          <a:xfrm>
            <a:off x="5987773" y="1386425"/>
            <a:ext cx="3058255" cy="2587754"/>
          </a:xfrm>
          <a:prstGeom prst="rect">
            <a:avLst/>
          </a:prstGeom>
        </p:spPr>
      </p:pic>
    </p:spTree>
    <p:extLst>
      <p:ext uri="{BB962C8B-B14F-4D97-AF65-F5344CB8AC3E}">
        <p14:creationId xmlns:p14="http://schemas.microsoft.com/office/powerpoint/2010/main" val="2907586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98D6-EC4A-D080-9B7E-ED72CD0CFE37}"/>
              </a:ext>
            </a:extLst>
          </p:cNvPr>
          <p:cNvSpPr>
            <a:spLocks noGrp="1"/>
          </p:cNvSpPr>
          <p:nvPr>
            <p:ph type="title"/>
          </p:nvPr>
        </p:nvSpPr>
        <p:spPr>
          <a:xfrm>
            <a:off x="938500" y="445025"/>
            <a:ext cx="4097957" cy="650804"/>
          </a:xfrm>
        </p:spPr>
        <p:txBody>
          <a:bodyPr/>
          <a:lstStyle/>
          <a:p>
            <a:r>
              <a:rPr lang="en-US" dirty="0"/>
              <a:t>The Count for Different Categories</a:t>
            </a:r>
            <a:endParaRPr lang="ar-SA" dirty="0"/>
          </a:p>
        </p:txBody>
      </p:sp>
      <p:sp>
        <p:nvSpPr>
          <p:cNvPr id="3" name="Text Placeholder 2">
            <a:extLst>
              <a:ext uri="{FF2B5EF4-FFF2-40B4-BE49-F238E27FC236}">
                <a16:creationId xmlns:a16="http://schemas.microsoft.com/office/drawing/2014/main" id="{45713BB4-0E4A-5FA5-E7C9-98D6E9AFDF56}"/>
              </a:ext>
            </a:extLst>
          </p:cNvPr>
          <p:cNvSpPr>
            <a:spLocks noGrp="1"/>
          </p:cNvSpPr>
          <p:nvPr>
            <p:ph type="body" idx="1"/>
          </p:nvPr>
        </p:nvSpPr>
        <p:spPr/>
        <p:txBody>
          <a:bodyPr/>
          <a:lstStyle/>
          <a:p>
            <a:endParaRPr lang="ar-SA" dirty="0"/>
          </a:p>
        </p:txBody>
      </p:sp>
      <p:pic>
        <p:nvPicPr>
          <p:cNvPr id="10" name="Picture 9">
            <a:extLst>
              <a:ext uri="{FF2B5EF4-FFF2-40B4-BE49-F238E27FC236}">
                <a16:creationId xmlns:a16="http://schemas.microsoft.com/office/drawing/2014/main" id="{34E8FE59-98BE-B77F-7C19-558FFB40FE2F}"/>
              </a:ext>
            </a:extLst>
          </p:cNvPr>
          <p:cNvPicPr>
            <a:picLocks noChangeAspect="1"/>
          </p:cNvPicPr>
          <p:nvPr/>
        </p:nvPicPr>
        <p:blipFill rotWithShape="1">
          <a:blip r:embed="rId2"/>
          <a:srcRect l="8095" t="28219" r="60079" b="31852"/>
          <a:stretch/>
        </p:blipFill>
        <p:spPr>
          <a:xfrm>
            <a:off x="5429258" y="1711381"/>
            <a:ext cx="3159588" cy="2229834"/>
          </a:xfrm>
          <a:prstGeom prst="rect">
            <a:avLst/>
          </a:prstGeom>
        </p:spPr>
      </p:pic>
      <p:pic>
        <p:nvPicPr>
          <p:cNvPr id="12" name="Picture 11">
            <a:extLst>
              <a:ext uri="{FF2B5EF4-FFF2-40B4-BE49-F238E27FC236}">
                <a16:creationId xmlns:a16="http://schemas.microsoft.com/office/drawing/2014/main" id="{D32FB814-7803-543F-F3BE-F95EBAC03F84}"/>
              </a:ext>
            </a:extLst>
          </p:cNvPr>
          <p:cNvPicPr>
            <a:picLocks noChangeAspect="1"/>
          </p:cNvPicPr>
          <p:nvPr/>
        </p:nvPicPr>
        <p:blipFill rotWithShape="1">
          <a:blip r:embed="rId3"/>
          <a:srcRect l="8413" t="20176" r="61429" b="32557"/>
          <a:stretch/>
        </p:blipFill>
        <p:spPr>
          <a:xfrm>
            <a:off x="768294" y="1659275"/>
            <a:ext cx="2757714" cy="2431144"/>
          </a:xfrm>
          <a:prstGeom prst="rect">
            <a:avLst/>
          </a:prstGeom>
        </p:spPr>
      </p:pic>
    </p:spTree>
    <p:extLst>
      <p:ext uri="{BB962C8B-B14F-4D97-AF65-F5344CB8AC3E}">
        <p14:creationId xmlns:p14="http://schemas.microsoft.com/office/powerpoint/2010/main" val="1388055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67B9-90CD-A8EE-801F-DFA71BAA59A5}"/>
              </a:ext>
            </a:extLst>
          </p:cNvPr>
          <p:cNvSpPr>
            <a:spLocks noGrp="1"/>
          </p:cNvSpPr>
          <p:nvPr>
            <p:ph type="title"/>
          </p:nvPr>
        </p:nvSpPr>
        <p:spPr/>
        <p:txBody>
          <a:bodyPr/>
          <a:lstStyle/>
          <a:p>
            <a:r>
              <a:rPr lang="en-US" dirty="0"/>
              <a:t>Analyzing the Miles Per Gallon Feature</a:t>
            </a:r>
            <a:endParaRPr lang="ar-SA" dirty="0"/>
          </a:p>
        </p:txBody>
      </p:sp>
      <p:sp>
        <p:nvSpPr>
          <p:cNvPr id="3" name="Text Placeholder 2">
            <a:extLst>
              <a:ext uri="{FF2B5EF4-FFF2-40B4-BE49-F238E27FC236}">
                <a16:creationId xmlns:a16="http://schemas.microsoft.com/office/drawing/2014/main" id="{DF5C65EA-57C6-7DD1-F9E7-FF72A48DE16C}"/>
              </a:ext>
            </a:extLst>
          </p:cNvPr>
          <p:cNvSpPr>
            <a:spLocks noGrp="1"/>
          </p:cNvSpPr>
          <p:nvPr>
            <p:ph type="body" idx="1"/>
          </p:nvPr>
        </p:nvSpPr>
        <p:spPr/>
        <p:txBody>
          <a:bodyPr/>
          <a:lstStyle/>
          <a:p>
            <a:endParaRPr lang="ar-SA" dirty="0"/>
          </a:p>
        </p:txBody>
      </p:sp>
      <p:pic>
        <p:nvPicPr>
          <p:cNvPr id="5" name="Picture 4">
            <a:extLst>
              <a:ext uri="{FF2B5EF4-FFF2-40B4-BE49-F238E27FC236}">
                <a16:creationId xmlns:a16="http://schemas.microsoft.com/office/drawing/2014/main" id="{9390739B-0210-7211-B128-BBE3D6E1C256}"/>
              </a:ext>
            </a:extLst>
          </p:cNvPr>
          <p:cNvPicPr>
            <a:picLocks noChangeAspect="1"/>
          </p:cNvPicPr>
          <p:nvPr/>
        </p:nvPicPr>
        <p:blipFill rotWithShape="1">
          <a:blip r:embed="rId2"/>
          <a:srcRect l="7936" t="21446" r="25873" b="11111"/>
          <a:stretch/>
        </p:blipFill>
        <p:spPr>
          <a:xfrm>
            <a:off x="301977" y="1917625"/>
            <a:ext cx="4132138" cy="2368300"/>
          </a:xfrm>
          <a:prstGeom prst="rect">
            <a:avLst/>
          </a:prstGeom>
        </p:spPr>
      </p:pic>
      <p:pic>
        <p:nvPicPr>
          <p:cNvPr id="7" name="Picture 6">
            <a:extLst>
              <a:ext uri="{FF2B5EF4-FFF2-40B4-BE49-F238E27FC236}">
                <a16:creationId xmlns:a16="http://schemas.microsoft.com/office/drawing/2014/main" id="{09A0A64E-8C25-A20D-505C-1ACA4453E03C}"/>
              </a:ext>
            </a:extLst>
          </p:cNvPr>
          <p:cNvPicPr>
            <a:picLocks noChangeAspect="1"/>
          </p:cNvPicPr>
          <p:nvPr/>
        </p:nvPicPr>
        <p:blipFill rotWithShape="1">
          <a:blip r:embed="rId3"/>
          <a:srcRect l="7698" t="33721" r="60793" b="26067"/>
          <a:stretch/>
        </p:blipFill>
        <p:spPr>
          <a:xfrm>
            <a:off x="5159829" y="915726"/>
            <a:ext cx="3045671" cy="1891104"/>
          </a:xfrm>
          <a:prstGeom prst="rect">
            <a:avLst/>
          </a:prstGeom>
        </p:spPr>
      </p:pic>
      <p:pic>
        <p:nvPicPr>
          <p:cNvPr id="9" name="Picture 8">
            <a:extLst>
              <a:ext uri="{FF2B5EF4-FFF2-40B4-BE49-F238E27FC236}">
                <a16:creationId xmlns:a16="http://schemas.microsoft.com/office/drawing/2014/main" id="{6C7822D6-2DBE-2FD7-DB7B-8852F6E255AC}"/>
              </a:ext>
            </a:extLst>
          </p:cNvPr>
          <p:cNvPicPr>
            <a:picLocks noChangeAspect="1"/>
          </p:cNvPicPr>
          <p:nvPr/>
        </p:nvPicPr>
        <p:blipFill rotWithShape="1">
          <a:blip r:embed="rId4"/>
          <a:srcRect l="8016" t="38330" r="43730" b="15625"/>
          <a:stretch/>
        </p:blipFill>
        <p:spPr>
          <a:xfrm>
            <a:off x="5159829" y="2922929"/>
            <a:ext cx="3045672" cy="1634746"/>
          </a:xfrm>
          <a:prstGeom prst="rect">
            <a:avLst/>
          </a:prstGeom>
        </p:spPr>
      </p:pic>
    </p:spTree>
    <p:extLst>
      <p:ext uri="{BB962C8B-B14F-4D97-AF65-F5344CB8AC3E}">
        <p14:creationId xmlns:p14="http://schemas.microsoft.com/office/powerpoint/2010/main" val="4011972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69CFC-1B2B-E3A6-A874-D27DBBA4AE73}"/>
              </a:ext>
            </a:extLst>
          </p:cNvPr>
          <p:cNvSpPr>
            <a:spLocks noGrp="1"/>
          </p:cNvSpPr>
          <p:nvPr>
            <p:ph type="title"/>
          </p:nvPr>
        </p:nvSpPr>
        <p:spPr/>
        <p:txBody>
          <a:bodyPr/>
          <a:lstStyle/>
          <a:p>
            <a:r>
              <a:rPr lang="en-US" dirty="0"/>
              <a:t>Fuel Types and their Effect on Mileage</a:t>
            </a:r>
            <a:endParaRPr lang="ar-SA" dirty="0"/>
          </a:p>
        </p:txBody>
      </p:sp>
      <p:sp>
        <p:nvSpPr>
          <p:cNvPr id="3" name="Text Placeholder 2">
            <a:extLst>
              <a:ext uri="{FF2B5EF4-FFF2-40B4-BE49-F238E27FC236}">
                <a16:creationId xmlns:a16="http://schemas.microsoft.com/office/drawing/2014/main" id="{A4E3EFE5-40BE-B211-368E-54CC34CE367D}"/>
              </a:ext>
            </a:extLst>
          </p:cNvPr>
          <p:cNvSpPr>
            <a:spLocks noGrp="1"/>
          </p:cNvSpPr>
          <p:nvPr>
            <p:ph type="body" idx="1"/>
          </p:nvPr>
        </p:nvSpPr>
        <p:spPr/>
        <p:txBody>
          <a:bodyPr/>
          <a:lstStyle/>
          <a:p>
            <a:r>
              <a:rPr lang="en-US" dirty="0"/>
              <a:t>Ethanol is the least efficient fuel type out of all options.</a:t>
            </a:r>
          </a:p>
          <a:p>
            <a:pPr marL="155575" indent="0">
              <a:buNone/>
            </a:pPr>
            <a:endParaRPr lang="en-US" dirty="0"/>
          </a:p>
          <a:p>
            <a:r>
              <a:rPr lang="en-US" dirty="0"/>
              <a:t>Gasoline is the most efficient single fuel source.</a:t>
            </a:r>
          </a:p>
          <a:p>
            <a:endParaRPr lang="en-US" dirty="0"/>
          </a:p>
          <a:p>
            <a:r>
              <a:rPr lang="en-US" dirty="0"/>
              <a:t>A gasoline/electricity hybrid is the best option, with an average of over 80 miles per gallon of </a:t>
            </a:r>
            <a:endParaRPr lang="ar-SA" dirty="0"/>
          </a:p>
        </p:txBody>
      </p:sp>
      <p:pic>
        <p:nvPicPr>
          <p:cNvPr id="5" name="Picture 4">
            <a:extLst>
              <a:ext uri="{FF2B5EF4-FFF2-40B4-BE49-F238E27FC236}">
                <a16:creationId xmlns:a16="http://schemas.microsoft.com/office/drawing/2014/main" id="{262644A9-4CC4-B763-51FA-5AFB7E156DB1}"/>
              </a:ext>
            </a:extLst>
          </p:cNvPr>
          <p:cNvPicPr>
            <a:picLocks noChangeAspect="1"/>
          </p:cNvPicPr>
          <p:nvPr/>
        </p:nvPicPr>
        <p:blipFill rotWithShape="1">
          <a:blip r:embed="rId2"/>
          <a:srcRect l="7778" t="24225" r="40555" b="7584"/>
          <a:stretch/>
        </p:blipFill>
        <p:spPr>
          <a:xfrm>
            <a:off x="2452635" y="2571750"/>
            <a:ext cx="4143829" cy="2409542"/>
          </a:xfrm>
          <a:prstGeom prst="rect">
            <a:avLst/>
          </a:prstGeom>
        </p:spPr>
      </p:pic>
    </p:spTree>
    <p:extLst>
      <p:ext uri="{BB962C8B-B14F-4D97-AF65-F5344CB8AC3E}">
        <p14:creationId xmlns:p14="http://schemas.microsoft.com/office/powerpoint/2010/main" val="127915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6948-DA8D-C246-71CC-590EA429A0F9}"/>
              </a:ext>
            </a:extLst>
          </p:cNvPr>
          <p:cNvSpPr>
            <a:spLocks noGrp="1"/>
          </p:cNvSpPr>
          <p:nvPr>
            <p:ph type="title"/>
          </p:nvPr>
        </p:nvSpPr>
        <p:spPr/>
        <p:txBody>
          <a:bodyPr/>
          <a:lstStyle/>
          <a:p>
            <a:r>
              <a:rPr lang="en-US" dirty="0"/>
              <a:t>Fuel Efficiency Score from 2013-2023</a:t>
            </a:r>
            <a:endParaRPr lang="ar-SA" dirty="0"/>
          </a:p>
        </p:txBody>
      </p:sp>
      <p:sp>
        <p:nvSpPr>
          <p:cNvPr id="3" name="Text Placeholder 2">
            <a:extLst>
              <a:ext uri="{FF2B5EF4-FFF2-40B4-BE49-F238E27FC236}">
                <a16:creationId xmlns:a16="http://schemas.microsoft.com/office/drawing/2014/main" id="{24DCDEE8-F796-3E2F-CBDC-811A9BE344A2}"/>
              </a:ext>
            </a:extLst>
          </p:cNvPr>
          <p:cNvSpPr>
            <a:spLocks noGrp="1"/>
          </p:cNvSpPr>
          <p:nvPr>
            <p:ph type="body" idx="1"/>
          </p:nvPr>
        </p:nvSpPr>
        <p:spPr/>
        <p:txBody>
          <a:bodyPr/>
          <a:lstStyle/>
          <a:p>
            <a:r>
              <a:rPr lang="en-US" dirty="0"/>
              <a:t>The score was constant from 2013 – 2015.</a:t>
            </a:r>
          </a:p>
          <a:p>
            <a:pPr marL="155575" indent="0">
              <a:buNone/>
            </a:pPr>
            <a:endParaRPr lang="en-US" dirty="0"/>
          </a:p>
          <a:p>
            <a:r>
              <a:rPr lang="en-US" dirty="0"/>
              <a:t>It improved in 2016 and has stayed the same since.</a:t>
            </a:r>
          </a:p>
          <a:p>
            <a:endParaRPr lang="en-US" dirty="0"/>
          </a:p>
          <a:p>
            <a:r>
              <a:rPr lang="en-US" dirty="0"/>
              <a:t>The change in the 2023 data is likely because that year is not complete, since cars from this year are still under production.</a:t>
            </a:r>
            <a:endParaRPr lang="ar-SA" dirty="0"/>
          </a:p>
        </p:txBody>
      </p:sp>
      <p:pic>
        <p:nvPicPr>
          <p:cNvPr id="6" name="Picture 5">
            <a:extLst>
              <a:ext uri="{FF2B5EF4-FFF2-40B4-BE49-F238E27FC236}">
                <a16:creationId xmlns:a16="http://schemas.microsoft.com/office/drawing/2014/main" id="{C3284DA8-A44E-6007-3FB5-23DD82FA2A6A}"/>
              </a:ext>
            </a:extLst>
          </p:cNvPr>
          <p:cNvPicPr>
            <a:picLocks noChangeAspect="1"/>
          </p:cNvPicPr>
          <p:nvPr/>
        </p:nvPicPr>
        <p:blipFill rotWithShape="1">
          <a:blip r:embed="rId2"/>
          <a:srcRect l="7777" t="22575" r="46429" b="22539"/>
          <a:stretch/>
        </p:blipFill>
        <p:spPr>
          <a:xfrm>
            <a:off x="2513767" y="2571750"/>
            <a:ext cx="4116465" cy="2006223"/>
          </a:xfrm>
          <a:prstGeom prst="rect">
            <a:avLst/>
          </a:prstGeom>
        </p:spPr>
      </p:pic>
    </p:spTree>
    <p:extLst>
      <p:ext uri="{BB962C8B-B14F-4D97-AF65-F5344CB8AC3E}">
        <p14:creationId xmlns:p14="http://schemas.microsoft.com/office/powerpoint/2010/main" val="3990166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4175846" y="3953797"/>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Predictive Model</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613876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F548A-5871-085C-C93E-5C11891A4190}"/>
              </a:ext>
            </a:extLst>
          </p:cNvPr>
          <p:cNvSpPr>
            <a:spLocks noGrp="1"/>
          </p:cNvSpPr>
          <p:nvPr>
            <p:ph type="title"/>
          </p:nvPr>
        </p:nvSpPr>
        <p:spPr>
          <a:xfrm>
            <a:off x="767050" y="281739"/>
            <a:ext cx="4629300" cy="941400"/>
          </a:xfrm>
        </p:spPr>
        <p:txBody>
          <a:bodyPr/>
          <a:lstStyle/>
          <a:p>
            <a:r>
              <a:rPr lang="en-US" dirty="0"/>
              <a:t>Predicting Mileage Based on Car Components</a:t>
            </a:r>
            <a:endParaRPr lang="ar-SA" dirty="0"/>
          </a:p>
        </p:txBody>
      </p:sp>
      <p:sp>
        <p:nvSpPr>
          <p:cNvPr id="3" name="Text Placeholder 2">
            <a:extLst>
              <a:ext uri="{FF2B5EF4-FFF2-40B4-BE49-F238E27FC236}">
                <a16:creationId xmlns:a16="http://schemas.microsoft.com/office/drawing/2014/main" id="{8633D3B9-275E-57F4-81CB-C670775126E5}"/>
              </a:ext>
            </a:extLst>
          </p:cNvPr>
          <p:cNvSpPr>
            <a:spLocks noGrp="1"/>
          </p:cNvSpPr>
          <p:nvPr>
            <p:ph type="body" idx="1"/>
          </p:nvPr>
        </p:nvSpPr>
        <p:spPr>
          <a:xfrm>
            <a:off x="464972" y="1149661"/>
            <a:ext cx="6025636" cy="3312050"/>
          </a:xfrm>
        </p:spPr>
        <p:txBody>
          <a:bodyPr/>
          <a:lstStyle/>
          <a:p>
            <a:pPr marL="139700" indent="0">
              <a:buNone/>
            </a:pPr>
            <a:r>
              <a:rPr lang="en-US" dirty="0"/>
              <a:t>Description: The model aims to take car features like in order to  predict the miles per gallon for a car accordingly. </a:t>
            </a:r>
          </a:p>
          <a:p>
            <a:pPr marL="139700" indent="0">
              <a:buNone/>
            </a:pPr>
            <a:endParaRPr lang="en-US" dirty="0"/>
          </a:p>
          <a:p>
            <a:pPr marL="139700" indent="0">
              <a:buNone/>
            </a:pPr>
            <a:r>
              <a:rPr lang="en-US" dirty="0"/>
              <a:t>The steps taken to develop the model:</a:t>
            </a:r>
          </a:p>
          <a:p>
            <a:pPr marL="139700" indent="0">
              <a:buNone/>
            </a:pPr>
            <a:endParaRPr lang="en-US" dirty="0"/>
          </a:p>
          <a:p>
            <a:pPr marL="139700" indent="0">
              <a:buNone/>
            </a:pPr>
            <a:r>
              <a:rPr lang="en-US" dirty="0"/>
              <a:t>1. 0.8, 0.2 train-test data split.</a:t>
            </a:r>
          </a:p>
          <a:p>
            <a:pPr marL="139700" indent="0">
              <a:buNone/>
            </a:pPr>
            <a:endParaRPr lang="en-US" dirty="0"/>
          </a:p>
          <a:p>
            <a:pPr marL="139700" indent="0">
              <a:buNone/>
            </a:pPr>
            <a:r>
              <a:rPr lang="en-US" dirty="0"/>
              <a:t>2. One hot encoded the nominal features.</a:t>
            </a:r>
          </a:p>
          <a:p>
            <a:pPr marL="139700" indent="0">
              <a:buNone/>
            </a:pPr>
            <a:endParaRPr lang="en-US" dirty="0"/>
          </a:p>
          <a:p>
            <a:pPr marL="139700" indent="0">
              <a:buNone/>
            </a:pPr>
            <a:r>
              <a:rPr lang="en-US" dirty="0"/>
              <a:t>3. Combined them into a preprocessing pipeline.</a:t>
            </a:r>
          </a:p>
          <a:p>
            <a:pPr marL="139700" indent="0">
              <a:buNone/>
            </a:pPr>
            <a:endParaRPr lang="en-US" dirty="0"/>
          </a:p>
          <a:p>
            <a:pPr marL="139700" indent="0">
              <a:buNone/>
            </a:pPr>
            <a:r>
              <a:rPr lang="en-US" dirty="0"/>
              <a:t>4. Created a GBM estimator for a gradient boosting model.</a:t>
            </a:r>
          </a:p>
          <a:p>
            <a:pPr marL="139700" indent="0">
              <a:buNone/>
            </a:pPr>
            <a:endParaRPr lang="en-US" dirty="0"/>
          </a:p>
          <a:p>
            <a:pPr marL="139700" indent="0">
              <a:buNone/>
            </a:pPr>
            <a:r>
              <a:rPr lang="en-US" dirty="0"/>
              <a:t>5. Created a random search object.</a:t>
            </a:r>
          </a:p>
          <a:p>
            <a:pPr marL="139700" indent="0">
              <a:buNone/>
            </a:pPr>
            <a:endParaRPr lang="en-US" dirty="0"/>
          </a:p>
          <a:p>
            <a:pPr marL="139700" indent="0">
              <a:buNone/>
            </a:pPr>
            <a:r>
              <a:rPr lang="en-US" dirty="0"/>
              <a:t>6. Defined four hyperparameter, namely </a:t>
            </a:r>
            <a:r>
              <a:rPr lang="en-US" dirty="0" err="1"/>
              <a:t>n_estimator</a:t>
            </a:r>
            <a:r>
              <a:rPr lang="en-US" dirty="0"/>
              <a:t>, learning rate, max depth, and min child weight.</a:t>
            </a:r>
          </a:p>
        </p:txBody>
      </p:sp>
    </p:spTree>
    <p:extLst>
      <p:ext uri="{BB962C8B-B14F-4D97-AF65-F5344CB8AC3E}">
        <p14:creationId xmlns:p14="http://schemas.microsoft.com/office/powerpoint/2010/main" val="1035895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87792-0573-8870-6611-211A602DC0F6}"/>
              </a:ext>
            </a:extLst>
          </p:cNvPr>
          <p:cNvSpPr>
            <a:spLocks noGrp="1"/>
          </p:cNvSpPr>
          <p:nvPr>
            <p:ph type="title"/>
          </p:nvPr>
        </p:nvSpPr>
        <p:spPr>
          <a:xfrm>
            <a:off x="938500" y="412368"/>
            <a:ext cx="5735700" cy="941400"/>
          </a:xfrm>
        </p:spPr>
        <p:txBody>
          <a:bodyPr/>
          <a:lstStyle/>
          <a:p>
            <a:r>
              <a:rPr lang="en-US" dirty="0"/>
              <a:t>In Conclusion</a:t>
            </a:r>
            <a:endParaRPr lang="ar-SA" dirty="0"/>
          </a:p>
        </p:txBody>
      </p:sp>
      <p:sp>
        <p:nvSpPr>
          <p:cNvPr id="3" name="Text Placeholder 2">
            <a:extLst>
              <a:ext uri="{FF2B5EF4-FFF2-40B4-BE49-F238E27FC236}">
                <a16:creationId xmlns:a16="http://schemas.microsoft.com/office/drawing/2014/main" id="{0B29D545-EE09-7976-82A0-734C37EC57B1}"/>
              </a:ext>
            </a:extLst>
          </p:cNvPr>
          <p:cNvSpPr>
            <a:spLocks noGrp="1"/>
          </p:cNvSpPr>
          <p:nvPr>
            <p:ph type="body" idx="1"/>
          </p:nvPr>
        </p:nvSpPr>
        <p:spPr/>
        <p:txBody>
          <a:bodyPr/>
          <a:lstStyle/>
          <a:p>
            <a:r>
              <a:rPr lang="en-US" dirty="0"/>
              <a:t>The model achieved a low score of around 0.47745.</a:t>
            </a:r>
          </a:p>
          <a:p>
            <a:endParaRPr lang="en-US" dirty="0"/>
          </a:p>
          <a:p>
            <a:r>
              <a:rPr lang="en-US" dirty="0"/>
              <a:t>The features which were most able to predict mileage per gallon were the gas emissions, displacement, vehicle class, and transmission.</a:t>
            </a:r>
          </a:p>
          <a:p>
            <a:endParaRPr lang="en-US" dirty="0"/>
          </a:p>
          <a:p>
            <a:endParaRPr lang="en-US" dirty="0"/>
          </a:p>
          <a:p>
            <a:r>
              <a:rPr lang="en-US" dirty="0"/>
              <a:t>A hybrid car is the most optimal for maximized fuel usage, while ethanol car is the least optimal.</a:t>
            </a:r>
          </a:p>
          <a:p>
            <a:endParaRPr lang="en-US" dirty="0"/>
          </a:p>
          <a:p>
            <a:r>
              <a:rPr lang="en-US" dirty="0"/>
              <a:t>Cylinders are positively skewed when plotted against fuel efficiency scoring metric.</a:t>
            </a:r>
          </a:p>
          <a:p>
            <a:endParaRPr lang="en-US" dirty="0"/>
          </a:p>
          <a:p>
            <a:r>
              <a:rPr lang="en-US" dirty="0"/>
              <a:t>Small and two-wheel drive cars are the most widespread.</a:t>
            </a:r>
          </a:p>
          <a:p>
            <a:endParaRPr lang="en-US" dirty="0"/>
          </a:p>
          <a:p>
            <a:r>
              <a:rPr lang="en-US" dirty="0"/>
              <a:t>Fuel efficiency score has been constant,  before improving for car models from 2016 onwards.</a:t>
            </a:r>
          </a:p>
          <a:p>
            <a:endParaRPr lang="en-US" dirty="0"/>
          </a:p>
          <a:p>
            <a:endParaRPr lang="en-US" dirty="0"/>
          </a:p>
          <a:p>
            <a:endParaRPr lang="en-US" dirty="0"/>
          </a:p>
          <a:p>
            <a:endParaRPr lang="en-US" dirty="0"/>
          </a:p>
          <a:p>
            <a:endParaRPr lang="en-US" dirty="0"/>
          </a:p>
          <a:p>
            <a:endParaRPr lang="en-US" dirty="0"/>
          </a:p>
          <a:p>
            <a:endParaRPr lang="ar-SA" dirty="0"/>
          </a:p>
        </p:txBody>
      </p:sp>
      <p:pic>
        <p:nvPicPr>
          <p:cNvPr id="5" name="Picture 4">
            <a:extLst>
              <a:ext uri="{FF2B5EF4-FFF2-40B4-BE49-F238E27FC236}">
                <a16:creationId xmlns:a16="http://schemas.microsoft.com/office/drawing/2014/main" id="{9AE31628-B624-CFCC-4C8A-84C37412BC5A}"/>
              </a:ext>
            </a:extLst>
          </p:cNvPr>
          <p:cNvPicPr>
            <a:picLocks noChangeAspect="1"/>
          </p:cNvPicPr>
          <p:nvPr/>
        </p:nvPicPr>
        <p:blipFill rotWithShape="1">
          <a:blip r:embed="rId2"/>
          <a:srcRect l="7313" t="50000" r="65342" b="42934"/>
          <a:stretch/>
        </p:blipFill>
        <p:spPr>
          <a:xfrm>
            <a:off x="5717613" y="1104757"/>
            <a:ext cx="3426387" cy="498021"/>
          </a:xfrm>
          <a:prstGeom prst="rect">
            <a:avLst/>
          </a:prstGeom>
        </p:spPr>
      </p:pic>
    </p:spTree>
    <p:extLst>
      <p:ext uri="{BB962C8B-B14F-4D97-AF65-F5344CB8AC3E}">
        <p14:creationId xmlns:p14="http://schemas.microsoft.com/office/powerpoint/2010/main" val="2319500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Thank You!</a:t>
            </a:r>
            <a:br>
              <a:rPr lang="en-US" dirty="0"/>
            </a:br>
            <a:r>
              <a:rPr lang="en-US" dirty="0"/>
              <a:t>Q&amp;A and Discussion Points</a:t>
            </a:r>
            <a:endParaRPr dirty="0"/>
          </a:p>
        </p:txBody>
      </p:sp>
      <p:cxnSp>
        <p:nvCxnSpPr>
          <p:cNvPr id="2154" name="Google Shape;2154;p67"/>
          <p:cNvCxnSpPr/>
          <p:nvPr/>
        </p:nvCxnSpPr>
        <p:spPr>
          <a:xfrm>
            <a:off x="3190500" y="32032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786145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we are going to talk about: </a:t>
            </a:r>
            <a:endParaRPr dirty="0"/>
          </a:p>
          <a:p>
            <a:pPr marL="0" lvl="0" indent="0" algn="l" rtl="0">
              <a:spcBef>
                <a:spcPts val="0"/>
              </a:spcBef>
              <a:spcAft>
                <a:spcPts val="0"/>
              </a:spcAft>
              <a:buNone/>
            </a:pPr>
            <a:endParaRPr dirty="0"/>
          </a:p>
          <a:p>
            <a:pPr marL="457200" lvl="0" indent="-301625" algn="l" rtl="0">
              <a:spcBef>
                <a:spcPts val="0"/>
              </a:spcBef>
              <a:spcAft>
                <a:spcPts val="0"/>
              </a:spcAft>
              <a:buClr>
                <a:schemeClr val="accent1"/>
              </a:buClr>
              <a:buSzPts val="1150"/>
              <a:buFont typeface="Montserrat ExtraBold"/>
              <a:buAutoNum type="arabicPeriod"/>
            </a:pPr>
            <a:r>
              <a:rPr lang="en-US" dirty="0"/>
              <a:t>An overview of what I chose for my Capstone Project.</a:t>
            </a:r>
            <a:endParaRPr dirty="0"/>
          </a:p>
          <a:p>
            <a:pPr marL="457200" lvl="0" indent="-301625" algn="l" rtl="0">
              <a:spcBef>
                <a:spcPts val="0"/>
              </a:spcBef>
              <a:spcAft>
                <a:spcPts val="0"/>
              </a:spcAft>
              <a:buClr>
                <a:schemeClr val="accent1"/>
              </a:buClr>
              <a:buSzPts val="1150"/>
              <a:buFont typeface="Montserrat ExtraBold"/>
              <a:buAutoNum type="arabicPeriod"/>
            </a:pPr>
            <a:r>
              <a:rPr lang="en-US" dirty="0"/>
              <a:t>Explaining the source of my data.</a:t>
            </a:r>
          </a:p>
          <a:p>
            <a:pPr marL="457200" lvl="0" indent="-301625" algn="l" rtl="0">
              <a:spcBef>
                <a:spcPts val="0"/>
              </a:spcBef>
              <a:spcAft>
                <a:spcPts val="0"/>
              </a:spcAft>
              <a:buClr>
                <a:schemeClr val="accent1"/>
              </a:buClr>
              <a:buSzPts val="1150"/>
              <a:buFont typeface="Montserrat ExtraBold"/>
              <a:buAutoNum type="arabicPeriod"/>
            </a:pPr>
            <a:r>
              <a:rPr lang="en-US" dirty="0"/>
              <a:t>The data cleaning process.</a:t>
            </a:r>
            <a:endParaRPr dirty="0"/>
          </a:p>
          <a:p>
            <a:pPr marL="457200" lvl="0" indent="-301625" algn="l" rtl="0">
              <a:spcBef>
                <a:spcPts val="0"/>
              </a:spcBef>
              <a:spcAft>
                <a:spcPts val="0"/>
              </a:spcAft>
              <a:buClr>
                <a:schemeClr val="accent1"/>
              </a:buClr>
              <a:buSzPts val="1150"/>
              <a:buFont typeface="Montserrat ExtraBold"/>
              <a:buAutoNum type="arabicPeriod"/>
            </a:pPr>
            <a:r>
              <a:rPr lang="en-US" dirty="0"/>
              <a:t>Some data analysis.</a:t>
            </a:r>
          </a:p>
          <a:p>
            <a:pPr marL="457200" lvl="0" indent="-301625" algn="l" rtl="0">
              <a:spcBef>
                <a:spcPts val="0"/>
              </a:spcBef>
              <a:spcAft>
                <a:spcPts val="0"/>
              </a:spcAft>
              <a:buClr>
                <a:schemeClr val="accent1"/>
              </a:buClr>
              <a:buSzPts val="1150"/>
              <a:buFont typeface="Montserrat ExtraBold"/>
              <a:buAutoNum type="arabicPeriod"/>
            </a:pPr>
            <a:r>
              <a:rPr lang="en-US" dirty="0"/>
              <a:t>Predictive model.</a:t>
            </a:r>
          </a:p>
          <a:p>
            <a:pPr marL="457200" lvl="0" indent="-301625" algn="l" rtl="0">
              <a:spcBef>
                <a:spcPts val="0"/>
              </a:spcBef>
              <a:spcAft>
                <a:spcPts val="0"/>
              </a:spcAft>
              <a:buClr>
                <a:schemeClr val="accent1"/>
              </a:buClr>
              <a:buSzPts val="1150"/>
              <a:buFont typeface="Montserrat ExtraBold"/>
              <a:buAutoNum type="arabicPeriod"/>
            </a:pPr>
            <a:r>
              <a:rPr lang="en-US" dirty="0"/>
              <a:t>A look at the interactive web frame for the model</a:t>
            </a:r>
            <a:endParaRPr dirty="0"/>
          </a:p>
          <a:p>
            <a:pPr marL="457200" lvl="0" indent="-301625" algn="l" rtl="0">
              <a:spcBef>
                <a:spcPts val="0"/>
              </a:spcBef>
              <a:spcAft>
                <a:spcPts val="0"/>
              </a:spcAft>
              <a:buClr>
                <a:schemeClr val="accent1"/>
              </a:buClr>
              <a:buSzPts val="1150"/>
              <a:buFont typeface="Montserrat ExtraBold"/>
              <a:buAutoNum type="arabicPeriod"/>
            </a:pPr>
            <a:r>
              <a:rPr lang="en-US" dirty="0"/>
              <a:t>Q&amp;A /Discussion points.</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914589" y="3953797"/>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my Capstone About?</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does it entail?</a:t>
            </a:r>
            <a:endParaRPr dirty="0">
              <a:solidFill>
                <a:schemeClr val="accent1"/>
              </a:solidFill>
            </a:endParaRPr>
          </a:p>
        </p:txBody>
      </p:sp>
      <p:sp>
        <p:nvSpPr>
          <p:cNvPr id="215" name="Google Shape;215;p44"/>
          <p:cNvSpPr txBox="1">
            <a:spLocks noGrp="1"/>
          </p:cNvSpPr>
          <p:nvPr>
            <p:ph type="body" idx="1"/>
          </p:nvPr>
        </p:nvSpPr>
        <p:spPr>
          <a:xfrm>
            <a:off x="938500" y="1245977"/>
            <a:ext cx="4946400" cy="38975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project idea mainly focuses on contributing to the automotive industry by:</a:t>
            </a:r>
            <a:endParaRPr dirty="0"/>
          </a:p>
          <a:p>
            <a:pPr marL="457200" lvl="0" indent="-317500" algn="l" rtl="0">
              <a:spcBef>
                <a:spcPts val="1600"/>
              </a:spcBef>
              <a:spcAft>
                <a:spcPts val="0"/>
              </a:spcAft>
              <a:buSzPts val="1400"/>
              <a:buChar char="●"/>
            </a:pPr>
            <a:r>
              <a:rPr lang="en-US" dirty="0"/>
              <a:t>Creating data visualizations for analyzing fuel-efficient cars and savings on different models.</a:t>
            </a:r>
          </a:p>
          <a:p>
            <a:pPr marL="139700" lvl="0" indent="0" algn="l" rtl="0">
              <a:spcBef>
                <a:spcPts val="1600"/>
              </a:spcBef>
              <a:spcAft>
                <a:spcPts val="0"/>
              </a:spcAft>
              <a:buSzPts val="1400"/>
              <a:buNone/>
            </a:pPr>
            <a:endParaRPr dirty="0"/>
          </a:p>
          <a:p>
            <a:pPr marL="457200" lvl="0" indent="-317500" algn="l" rtl="0">
              <a:spcBef>
                <a:spcPts val="0"/>
              </a:spcBef>
              <a:spcAft>
                <a:spcPts val="0"/>
              </a:spcAft>
              <a:buSzPts val="1400"/>
              <a:buChar char="●"/>
            </a:pPr>
            <a:r>
              <a:rPr lang="en-US" dirty="0"/>
              <a:t>Assisting consumers in finding the car features which serve their need to save on fuel consumption and to reduce their expenditure on fuel.</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Helping consumers to minimize their carbon footprint by comparing car components with greenhouse gas emissions.</a:t>
            </a:r>
          </a:p>
          <a:p>
            <a:pPr marL="139700" lvl="0" indent="0" algn="l" rtl="0">
              <a:spcBef>
                <a:spcPts val="0"/>
              </a:spcBef>
              <a:spcAft>
                <a:spcPts val="0"/>
              </a:spcAft>
              <a:buSzPts val="1400"/>
              <a:buNone/>
            </a:pPr>
            <a:endParaRPr lang="en-US"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4175846" y="3953797"/>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Data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362969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Data </a:t>
            </a:r>
            <a:r>
              <a:rPr lang="en" dirty="0"/>
              <a:t>S</a:t>
            </a:r>
            <a:r>
              <a:rPr lang="en" dirty="0">
                <a:solidFill>
                  <a:schemeClr val="accent1"/>
                </a:solidFill>
              </a:rPr>
              <a:t>ource</a:t>
            </a:r>
            <a:endParaRPr dirty="0">
              <a:solidFill>
                <a:schemeClr val="accent1"/>
              </a:solidFill>
            </a:endParaRPr>
          </a:p>
        </p:txBody>
      </p:sp>
      <p:sp>
        <p:nvSpPr>
          <p:cNvPr id="215" name="Google Shape;215;p44"/>
          <p:cNvSpPr txBox="1">
            <a:spLocks noGrp="1"/>
          </p:cNvSpPr>
          <p:nvPr>
            <p:ph type="body" idx="1"/>
          </p:nvPr>
        </p:nvSpPr>
        <p:spPr>
          <a:xfrm>
            <a:off x="938500" y="1107184"/>
            <a:ext cx="4946400" cy="3897523"/>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The data was prepared by the US Department of Energy’s Office of Energy Efficiency &amp; Renewable Energy.</a:t>
            </a:r>
          </a:p>
          <a:p>
            <a:pPr marL="139700" lvl="0" indent="0" algn="l" rtl="0">
              <a:spcBef>
                <a:spcPts val="0"/>
              </a:spcBef>
              <a:spcAft>
                <a:spcPts val="0"/>
              </a:spcAft>
              <a:buSzPts val="1400"/>
              <a:buNone/>
            </a:pPr>
            <a:endParaRPr lang="en-US" dirty="0"/>
          </a:p>
          <a:p>
            <a:pPr marL="457200" lvl="0" indent="-317500" algn="l" rtl="0">
              <a:spcBef>
                <a:spcPts val="0"/>
              </a:spcBef>
              <a:spcAft>
                <a:spcPts val="0"/>
              </a:spcAft>
              <a:buSzPts val="1400"/>
              <a:buChar char="●"/>
            </a:pPr>
            <a:r>
              <a:rPr lang="en-US" dirty="0"/>
              <a:t>It is the result of vehicle testing done at the Environmental Protection Agency’s National Vehicle and Fuel Emissions Laboratory in Ann Arbor, Michigan., as well as by other vehicle manufacturers who are in partnership with EPA.</a:t>
            </a:r>
          </a:p>
          <a:p>
            <a:pPr marL="139700" lvl="0" indent="0" algn="l" rtl="0">
              <a:spcBef>
                <a:spcPts val="0"/>
              </a:spcBef>
              <a:spcAft>
                <a:spcPts val="0"/>
              </a:spcAft>
              <a:buSzPts val="1400"/>
              <a:buNone/>
            </a:pPr>
            <a:r>
              <a:rPr lang="en-US" dirty="0"/>
              <a:t> </a:t>
            </a:r>
          </a:p>
          <a:p>
            <a:pPr marL="457200" lvl="0" indent="-317500" algn="l" rtl="0">
              <a:spcBef>
                <a:spcPts val="0"/>
              </a:spcBef>
              <a:spcAft>
                <a:spcPts val="0"/>
              </a:spcAft>
              <a:buSzPts val="1400"/>
              <a:buChar char="●"/>
            </a:pPr>
            <a:r>
              <a:rPr lang="en-US" dirty="0"/>
              <a:t>The data is available at </a:t>
            </a:r>
            <a:r>
              <a:rPr lang="en-US" dirty="0">
                <a:hlinkClick r:id="rId3"/>
              </a:rPr>
              <a:t>https://www.fueleconomy.gov/feg/download.shtml</a:t>
            </a:r>
            <a:r>
              <a:rPr lang="en-US" dirty="0"/>
              <a:t>, where car data is split into three categories: “Fuel Economy Guide”, “EPA Green Vehicle Guide”, and “SmartWay Vehicle List’.’</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9896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I Cleaned the Data</a:t>
            </a:r>
            <a:endParaRPr dirty="0">
              <a:solidFill>
                <a:schemeClr val="accent1"/>
              </a:solidFill>
            </a:endParaRPr>
          </a:p>
        </p:txBody>
      </p:sp>
      <p:sp>
        <p:nvSpPr>
          <p:cNvPr id="215" name="Google Shape;215;p44"/>
          <p:cNvSpPr txBox="1">
            <a:spLocks noGrp="1"/>
          </p:cNvSpPr>
          <p:nvPr>
            <p:ph type="body" idx="1"/>
          </p:nvPr>
        </p:nvSpPr>
        <p:spPr>
          <a:xfrm>
            <a:off x="938500" y="1107184"/>
            <a:ext cx="4946400" cy="3897523"/>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Concatenating 35 excel files across the years 2013-2023 and across different car categories depending on fuel efficiency.</a:t>
            </a:r>
          </a:p>
          <a:p>
            <a:pPr marL="139700" lvl="0" indent="0" algn="l" rtl="0">
              <a:spcBef>
                <a:spcPts val="0"/>
              </a:spcBef>
              <a:spcAft>
                <a:spcPts val="0"/>
              </a:spcAft>
              <a:buSzPts val="1400"/>
              <a:buNone/>
            </a:pPr>
            <a:endParaRPr lang="en-US" dirty="0"/>
          </a:p>
          <a:p>
            <a:r>
              <a:rPr lang="en-US" b="0" dirty="0">
                <a:solidFill>
                  <a:srgbClr val="D4D4D4"/>
                </a:solidFill>
                <a:effectLst/>
                <a:latin typeface="Consolas" panose="020B0609020204030204" pitchFamily="49" charset="0"/>
              </a:rPr>
              <a:t>Renaming the columns in order to make them more clear and concise.</a:t>
            </a:r>
          </a:p>
          <a:p>
            <a:pPr marL="139700" lvl="0" indent="0" algn="l" rtl="0">
              <a:spcBef>
                <a:spcPts val="0"/>
              </a:spcBef>
              <a:spcAft>
                <a:spcPts val="0"/>
              </a:spcAft>
              <a:buSzPts val="1400"/>
              <a:buNone/>
            </a:pPr>
            <a:r>
              <a:rPr lang="en-US" dirty="0"/>
              <a:t> </a:t>
            </a:r>
          </a:p>
          <a:p>
            <a:r>
              <a:rPr lang="en-US" b="0" dirty="0">
                <a:solidFill>
                  <a:srgbClr val="D4D4D4"/>
                </a:solidFill>
                <a:effectLst/>
                <a:latin typeface="Consolas" panose="020B0609020204030204" pitchFamily="49" charset="0"/>
              </a:rPr>
              <a:t>Fixing columns with several data types by combining them into one. Some columns had numbers and ranges of numbers stored in strings.</a:t>
            </a:r>
          </a:p>
          <a:p>
            <a:pPr marL="139700" indent="0">
              <a:buNone/>
            </a:pP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Fixing rows with different datatypes</a:t>
            </a: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Forming </a:t>
            </a:r>
            <a:r>
              <a:rPr lang="en-US" dirty="0" err="1">
                <a:solidFill>
                  <a:srgbClr val="D4D4D4"/>
                </a:solidFill>
                <a:latin typeface="Consolas" panose="020B0609020204030204" pitchFamily="49" charset="0"/>
              </a:rPr>
              <a:t>indeces</a:t>
            </a:r>
            <a:r>
              <a:rPr lang="en-US" dirty="0">
                <a:solidFill>
                  <a:srgbClr val="D4D4D4"/>
                </a:solidFill>
                <a:latin typeface="Consolas" panose="020B0609020204030204" pitchFamily="49" charset="0"/>
              </a:rPr>
              <a:t> for the dataset.</a:t>
            </a:r>
            <a:endParaRPr lang="en-US" b="0" dirty="0">
              <a:solidFill>
                <a:srgbClr val="D4D4D4"/>
              </a:solidFill>
              <a:effectLst/>
              <a:latin typeface="Consolas" panose="020B0609020204030204" pitchFamily="49"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5425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Green Vehicle Data</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 cars that are more efficient and less polluting, including gas, electric, and hybrids.</a:t>
            </a:r>
            <a:endParaRPr dirty="0"/>
          </a:p>
        </p:txBody>
      </p:sp>
      <p:sp>
        <p:nvSpPr>
          <p:cNvPr id="181" name="Google Shape;181;p40"/>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SmartWay Vehicle Data</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certification for the top 20%, cleanest and most efficient vehicles.</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Fuel Economy Guide</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 providing fuel economy estimates on typical cars, namely, the ‘city’ and ‘highway’ estimates.</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70;p39">
            <a:extLst>
              <a:ext uri="{FF2B5EF4-FFF2-40B4-BE49-F238E27FC236}">
                <a16:creationId xmlns:a16="http://schemas.microsoft.com/office/drawing/2014/main" id="{7E21459E-7A22-DCAE-60D8-AE32FC00A9AE}"/>
              </a:ext>
            </a:extLst>
          </p:cNvPr>
          <p:cNvSpPr txBox="1">
            <a:spLocks/>
          </p:cNvSpPr>
          <p:nvPr/>
        </p:nvSpPr>
        <p:spPr>
          <a:xfrm>
            <a:off x="938500" y="445025"/>
            <a:ext cx="4882636" cy="67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dirty="0"/>
              <a:t>The Three Categories Based on Fuel Consumption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4175846" y="3953797"/>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Data Analysis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528053999"/>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TotalTime>
  <Words>798</Words>
  <Application>Microsoft Office PowerPoint</Application>
  <PresentationFormat>On-screen Show (16:9)</PresentationFormat>
  <Paragraphs>115</Paragraphs>
  <Slides>18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Montserrat ExtraLight</vt:lpstr>
      <vt:lpstr>Montserrat ExtraBold</vt:lpstr>
      <vt:lpstr>Montserrat</vt:lpstr>
      <vt:lpstr>Consolas</vt:lpstr>
      <vt:lpstr>Futuristic Background by Slidesgo</vt:lpstr>
      <vt:lpstr>Predicting and Analyzing Fuel Efficiency</vt:lpstr>
      <vt:lpstr>Table of Contents</vt:lpstr>
      <vt:lpstr>What is my Capstone About?</vt:lpstr>
      <vt:lpstr>What does it entail?</vt:lpstr>
      <vt:lpstr>The Data</vt:lpstr>
      <vt:lpstr>Data Source</vt:lpstr>
      <vt:lpstr>How I Cleaned the Data</vt:lpstr>
      <vt:lpstr>01</vt:lpstr>
      <vt:lpstr>The Data Analysis</vt:lpstr>
      <vt:lpstr>The Correlation Matrix</vt:lpstr>
      <vt:lpstr>The Count for Different Categories</vt:lpstr>
      <vt:lpstr>Analyzing the Miles Per Gallon Feature</vt:lpstr>
      <vt:lpstr>Fuel Types and their Effect on Mileage</vt:lpstr>
      <vt:lpstr>Fuel Efficiency Score from 2013-2023</vt:lpstr>
      <vt:lpstr>The Predictive Model</vt:lpstr>
      <vt:lpstr>Predicting Mileage Based on Car Components</vt:lpstr>
      <vt:lpstr>In Conclusion</vt:lpstr>
      <vt:lpstr>Thank You! Q&amp;A and Discussion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and Analyzing Fuel Efficiency</dc:title>
  <cp:lastModifiedBy>Esslam Saad Mumen</cp:lastModifiedBy>
  <cp:revision>4</cp:revision>
  <dcterms:modified xsi:type="dcterms:W3CDTF">2022-08-24T05:56:24Z</dcterms:modified>
</cp:coreProperties>
</file>